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Plus Jakarta Sans"/>
      <p:regular r:id="rId16"/>
      <p:bold r:id="rId17"/>
      <p:italic r:id="rId18"/>
      <p:boldItalic r:id="rId19"/>
    </p:embeddedFont>
    <p:embeddedFont>
      <p:font typeface="Inter"/>
      <p:regular r:id="rId20"/>
      <p:bold r:id="rId21"/>
      <p:italic r:id="rId22"/>
      <p:boldItalic r:id="rId23"/>
    </p:embeddedFont>
    <p:embeddedFont>
      <p:font typeface="Work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C17AC37-EFAE-4CE5-98B5-4A1CFA7F03D1}">
  <a:tblStyle styleId="{1C17AC37-EFAE-4CE5-98B5-4A1CFA7F03D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E934D15-3E14-4E66-B899-10302535902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WorkSans-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WorkSans-italic.fntdata"/><Relationship Id="rId25" Type="http://schemas.openxmlformats.org/officeDocument/2006/relationships/font" Target="fonts/WorkSans-bold.fntdata"/><Relationship Id="rId27" Type="http://schemas.openxmlformats.org/officeDocument/2006/relationships/font" Target="fonts/Work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19" Type="http://schemas.openxmlformats.org/officeDocument/2006/relationships/font" Target="fonts/PlusJakartaSans-boldItalic.fntdata"/><Relationship Id="rId18" Type="http://schemas.openxmlformats.org/officeDocument/2006/relationships/font" Target="fonts/PlusJakartaSans-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a05af15b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a05af15b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6a05af15b9_0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6a05af15b9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6a05af15b9_0_2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6a05af15b9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36a05af15b9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6a05af15b9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6a05af15b9_0_1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6a05af15b9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6a05af15b9_0_2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6a05af15b9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the slide that is used</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fords-theatre.s3.amazonaws.com/files/resources/second-inaugural-cut.pdf" TargetMode="External"/><Relationship Id="rId6" Type="http://schemas.openxmlformats.org/officeDocument/2006/relationships/hyperlink" Target="https://fords-theatre.s3.amazonaws.com/files/resources/second-inaugural-glossary.pdf" TargetMode="External"/><Relationship Id="rId7" Type="http://schemas.openxmlformats.org/officeDocument/2006/relationships/hyperlink" Target="https://fords-theatre.s3.amazonaws.com/files/resources/second-inaugural-glossary.pdf" TargetMode="External"/><Relationship Id="rId8" Type="http://schemas.openxmlformats.org/officeDocument/2006/relationships/hyperlink" Target="https://fords-theatre.s3.amazonaws.com/files/resources/second-inaugural-glossary.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fords-theatre.s3.amazonaws.com/files/resources/second-inaugural-cut.pdf" TargetMode="External"/><Relationship Id="rId6" Type="http://schemas.openxmlformats.org/officeDocument/2006/relationships/hyperlink" Target="https://fords-theatre.s3.amazonaws.com/files/resources/second-inaugural-glossary.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Change and Continuity Over Time</a:t>
            </a:r>
            <a:r>
              <a:rPr lang="en" sz="1700">
                <a:solidFill>
                  <a:schemeClr val="dk1"/>
                </a:solidFill>
                <a:latin typeface="Halant"/>
                <a:ea typeface="Halant"/>
                <a:cs typeface="Halant"/>
                <a:sym typeface="Halant"/>
              </a:rPr>
              <a:t>: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Lincoln</a:t>
            </a:r>
            <a:endParaRPr sz="25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4" name="Google Shape;104;p25"/>
          <p:cNvSpPr txBox="1"/>
          <p:nvPr/>
        </p:nvSpPr>
        <p:spPr>
          <a:xfrm>
            <a:off x="4340553" y="15177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Lincoln’s Stance on Slavery</a:t>
            </a:r>
            <a:endParaRPr sz="1300">
              <a:latin typeface="Inter"/>
              <a:ea typeface="Inter"/>
              <a:cs typeface="Inter"/>
              <a:sym typeface="Inter"/>
            </a:endParaRPr>
          </a:p>
        </p:txBody>
      </p:sp>
      <p:sp>
        <p:nvSpPr>
          <p:cNvPr id="105" name="Google Shape;105;p25"/>
          <p:cNvSpPr txBox="1"/>
          <p:nvPr/>
        </p:nvSpPr>
        <p:spPr>
          <a:xfrm>
            <a:off x="1172225" y="14845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Write a one sentence description for each one summarizing Lincoln’s stance on slavery.</a:t>
            </a:r>
            <a:endParaRPr i="1" sz="1200">
              <a:latin typeface="Plus Jakarta Sans"/>
              <a:ea typeface="Plus Jakarta Sans"/>
              <a:cs typeface="Plus Jakarta Sans"/>
              <a:sym typeface="Plus Jakarta Sans"/>
            </a:endParaRPr>
          </a:p>
        </p:txBody>
      </p:sp>
      <p:sp>
        <p:nvSpPr>
          <p:cNvPr id="106" name="Google Shape;106;p25"/>
          <p:cNvSpPr/>
          <p:nvPr/>
        </p:nvSpPr>
        <p:spPr>
          <a:xfrm>
            <a:off x="495494" y="49674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07" name="Google Shape;107;p25"/>
          <p:cNvCxnSpPr/>
          <p:nvPr/>
        </p:nvCxnSpPr>
        <p:spPr>
          <a:xfrm rot="10800000">
            <a:off x="927647" y="48519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08" name="Google Shape;108;p25"/>
          <p:cNvCxnSpPr/>
          <p:nvPr/>
        </p:nvCxnSpPr>
        <p:spPr>
          <a:xfrm rot="10800000">
            <a:off x="1828792" y="485189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09" name="Google Shape;109;p25"/>
          <p:cNvCxnSpPr/>
          <p:nvPr/>
        </p:nvCxnSpPr>
        <p:spPr>
          <a:xfrm rot="10800000">
            <a:off x="27431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0" name="Google Shape;110;p25"/>
          <p:cNvCxnSpPr/>
          <p:nvPr/>
        </p:nvCxnSpPr>
        <p:spPr>
          <a:xfrm rot="10800000">
            <a:off x="3657605"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1" name="Google Shape;111;p25"/>
          <p:cNvCxnSpPr/>
          <p:nvPr/>
        </p:nvCxnSpPr>
        <p:spPr>
          <a:xfrm rot="10800000">
            <a:off x="4571996"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2" name="Google Shape;112;p25"/>
          <p:cNvCxnSpPr/>
          <p:nvPr/>
        </p:nvCxnSpPr>
        <p:spPr>
          <a:xfrm rot="10800000">
            <a:off x="54863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3" name="Google Shape;113;p25"/>
          <p:cNvCxnSpPr/>
          <p:nvPr/>
        </p:nvCxnSpPr>
        <p:spPr>
          <a:xfrm rot="10800000">
            <a:off x="6381748" y="4851895"/>
            <a:ext cx="0" cy="659400"/>
          </a:xfrm>
          <a:prstGeom prst="straightConnector1">
            <a:avLst/>
          </a:prstGeom>
          <a:noFill/>
          <a:ln cap="flat" cmpd="sng" w="9525">
            <a:solidFill>
              <a:srgbClr val="595959"/>
            </a:solidFill>
            <a:prstDash val="solid"/>
            <a:round/>
            <a:headEnd len="med" w="med" type="none"/>
            <a:tailEnd len="med" w="med" type="none"/>
          </a:ln>
        </p:spPr>
      </p:cxnSp>
      <p:sp>
        <p:nvSpPr>
          <p:cNvPr id="114" name="Google Shape;114;p25"/>
          <p:cNvSpPr txBox="1"/>
          <p:nvPr/>
        </p:nvSpPr>
        <p:spPr>
          <a:xfrm>
            <a:off x="5709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1:</a:t>
            </a:r>
            <a:endParaRPr sz="1200">
              <a:latin typeface="Inter"/>
              <a:ea typeface="Inter"/>
              <a:cs typeface="Inter"/>
              <a:sym typeface="Inter"/>
            </a:endParaRPr>
          </a:p>
        </p:txBody>
      </p:sp>
      <p:sp>
        <p:nvSpPr>
          <p:cNvPr id="115" name="Google Shape;115;p25"/>
          <p:cNvSpPr txBox="1"/>
          <p:nvPr/>
        </p:nvSpPr>
        <p:spPr>
          <a:xfrm>
            <a:off x="23666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3: </a:t>
            </a:r>
            <a:endParaRPr sz="1200">
              <a:latin typeface="Inter"/>
              <a:ea typeface="Inter"/>
              <a:cs typeface="Inter"/>
              <a:sym typeface="Inter"/>
            </a:endParaRPr>
          </a:p>
        </p:txBody>
      </p:sp>
      <p:sp>
        <p:nvSpPr>
          <p:cNvPr id="116" name="Google Shape;116;p25"/>
          <p:cNvSpPr txBox="1"/>
          <p:nvPr/>
        </p:nvSpPr>
        <p:spPr>
          <a:xfrm>
            <a:off x="41622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5:</a:t>
            </a:r>
            <a:endParaRPr sz="1200">
              <a:latin typeface="Inter"/>
              <a:ea typeface="Inter"/>
              <a:cs typeface="Inter"/>
              <a:sym typeface="Inter"/>
            </a:endParaRPr>
          </a:p>
        </p:txBody>
      </p:sp>
      <p:sp>
        <p:nvSpPr>
          <p:cNvPr id="117" name="Google Shape;117;p25"/>
          <p:cNvSpPr txBox="1"/>
          <p:nvPr/>
        </p:nvSpPr>
        <p:spPr>
          <a:xfrm>
            <a:off x="59579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7:</a:t>
            </a:r>
            <a:endParaRPr sz="1200">
              <a:latin typeface="Inter"/>
              <a:ea typeface="Inter"/>
              <a:cs typeface="Inter"/>
              <a:sym typeface="Inter"/>
            </a:endParaRPr>
          </a:p>
        </p:txBody>
      </p:sp>
      <p:sp>
        <p:nvSpPr>
          <p:cNvPr id="118" name="Google Shape;118;p25"/>
          <p:cNvSpPr txBox="1"/>
          <p:nvPr/>
        </p:nvSpPr>
        <p:spPr>
          <a:xfrm>
            <a:off x="610650" y="572234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2: </a:t>
            </a:r>
            <a:endParaRPr sz="1200">
              <a:latin typeface="Inter"/>
              <a:ea typeface="Inter"/>
              <a:cs typeface="Inter"/>
              <a:sym typeface="Inter"/>
            </a:endParaRPr>
          </a:p>
        </p:txBody>
      </p:sp>
      <p:sp>
        <p:nvSpPr>
          <p:cNvPr id="119" name="Google Shape;119;p25"/>
          <p:cNvSpPr txBox="1"/>
          <p:nvPr/>
        </p:nvSpPr>
        <p:spPr>
          <a:xfrm>
            <a:off x="2986088" y="572235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4:</a:t>
            </a:r>
            <a:endParaRPr sz="1200">
              <a:latin typeface="Inter"/>
              <a:ea typeface="Inter"/>
              <a:cs typeface="Inter"/>
              <a:sym typeface="Inter"/>
            </a:endParaRPr>
          </a:p>
        </p:txBody>
      </p:sp>
      <p:sp>
        <p:nvSpPr>
          <p:cNvPr id="120" name="Google Shape;120;p25"/>
          <p:cNvSpPr txBox="1"/>
          <p:nvPr/>
        </p:nvSpPr>
        <p:spPr>
          <a:xfrm>
            <a:off x="5361525" y="572234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6:</a:t>
            </a:r>
            <a:endParaRPr sz="1200">
              <a:latin typeface="Inter"/>
              <a:ea typeface="Inter"/>
              <a:cs typeface="Inter"/>
              <a:sym typeface="Inter"/>
            </a:endParaRPr>
          </a:p>
        </p:txBody>
      </p:sp>
      <p:graphicFrame>
        <p:nvGraphicFramePr>
          <p:cNvPr id="121" name="Google Shape;121;p25"/>
          <p:cNvGraphicFramePr/>
          <p:nvPr/>
        </p:nvGraphicFramePr>
        <p:xfrm>
          <a:off x="469057" y="6977149"/>
          <a:ext cx="3000000" cy="3000000"/>
        </p:xfrm>
        <a:graphic>
          <a:graphicData uri="http://schemas.openxmlformats.org/drawingml/2006/table">
            <a:tbl>
              <a:tblPr>
                <a:noFill/>
                <a:tableStyleId>{1C17AC37-EFAE-4CE5-98B5-4A1CFA7F03D1}</a:tableStyleId>
              </a:tblPr>
              <a:tblGrid>
                <a:gridCol w="3417150"/>
                <a:gridCol w="3417150"/>
              </a:tblGrid>
              <a:tr h="3128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80305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22" name="Google Shape;122;p25"/>
          <p:cNvPicPr preferRelativeResize="0"/>
          <p:nvPr/>
        </p:nvPicPr>
        <p:blipFill>
          <a:blip r:embed="rId5">
            <a:alphaModFix/>
          </a:blip>
          <a:stretch>
            <a:fillRect/>
          </a:stretch>
        </p:blipFill>
        <p:spPr>
          <a:xfrm>
            <a:off x="381550" y="1568550"/>
            <a:ext cx="822875" cy="822875"/>
          </a:xfrm>
          <a:prstGeom prst="rect">
            <a:avLst/>
          </a:prstGeom>
          <a:noFill/>
          <a:ln>
            <a:noFill/>
          </a:ln>
        </p:spPr>
      </p:pic>
      <p:sp>
        <p:nvSpPr>
          <p:cNvPr id="123" name="Google Shape;123;p25"/>
          <p:cNvSpPr txBox="1"/>
          <p:nvPr/>
        </p:nvSpPr>
        <p:spPr>
          <a:xfrm>
            <a:off x="369049" y="919800"/>
            <a:ext cx="7074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26"/>
          <p:cNvSpPr txBox="1"/>
          <p:nvPr/>
        </p:nvSpPr>
        <p:spPr>
          <a:xfrm>
            <a:off x="0" y="0"/>
            <a:ext cx="7772400" cy="1173300"/>
          </a:xfrm>
          <a:prstGeom prst="rect">
            <a:avLst/>
          </a:prstGeom>
          <a:solidFill>
            <a:srgbClr val="38E0A4"/>
          </a:solidFill>
          <a:ln>
            <a:noFill/>
          </a:ln>
        </p:spPr>
        <p:txBody>
          <a:bodyPr anchorCtr="0" anchor="b"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Ford’s Theatre Museum:</a:t>
            </a:r>
            <a:r>
              <a:rPr lang="en" sz="1700">
                <a:solidFill>
                  <a:schemeClr val="dk1"/>
                </a:solidFill>
                <a:latin typeface="Halant"/>
                <a:ea typeface="Halant"/>
                <a:cs typeface="Halant"/>
                <a:sym typeface="Halant"/>
              </a:rPr>
              <a:t>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Analyzing Lincoln’s Second Inaugural Address</a:t>
            </a:r>
            <a:endParaRPr sz="2500">
              <a:solidFill>
                <a:schemeClr val="dk1"/>
              </a:solidFill>
              <a:latin typeface="Plus Jakarta Sans"/>
              <a:ea typeface="Plus Jakarta Sans"/>
              <a:cs typeface="Plus Jakarta Sans"/>
              <a:sym typeface="Plus Jakarta Sans"/>
            </a:endParaRPr>
          </a:p>
        </p:txBody>
      </p:sp>
      <p:sp>
        <p:nvSpPr>
          <p:cNvPr id="129" name="Google Shape;129;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0" name="Google Shape;130;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1" name="Google Shape;131;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2" name="Google Shape;132;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3" name="Google Shape;133;p26"/>
          <p:cNvSpPr txBox="1"/>
          <p:nvPr/>
        </p:nvSpPr>
        <p:spPr>
          <a:xfrm>
            <a:off x="562150" y="1290625"/>
            <a:ext cx="6811500" cy="7908300"/>
          </a:xfrm>
          <a:prstGeom prst="rect">
            <a:avLst/>
          </a:prstGeom>
          <a:noFill/>
          <a:ln>
            <a:noFill/>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Open the shortened version of Lincoln’s </a:t>
            </a:r>
            <a:r>
              <a:rPr lang="en" sz="1200" u="sng">
                <a:solidFill>
                  <a:schemeClr val="hlink"/>
                </a:solidFill>
                <a:latin typeface="Halant"/>
                <a:ea typeface="Halant"/>
                <a:cs typeface="Halant"/>
                <a:sym typeface="Halant"/>
                <a:hlinkClick r:id="rId5"/>
              </a:rPr>
              <a:t>speech</a:t>
            </a:r>
            <a:r>
              <a:rPr lang="en" sz="1200">
                <a:latin typeface="Halant"/>
                <a:ea typeface="Halant"/>
                <a:cs typeface="Halant"/>
                <a:sym typeface="Halant"/>
              </a:rPr>
              <a:t> provided by Ford’s Theatre Museum, analyze the speech by completing the guided questions below.</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Use the heading and date of the speech to provide </a:t>
            </a:r>
            <a:r>
              <a:rPr lang="en" sz="1200">
                <a:latin typeface="Inter"/>
                <a:ea typeface="Inter"/>
                <a:cs typeface="Inter"/>
                <a:sym typeface="Inter"/>
              </a:rPr>
              <a:t>contextualization</a:t>
            </a:r>
            <a:r>
              <a:rPr lang="en" sz="1200">
                <a:latin typeface="Inter"/>
                <a:ea typeface="Inter"/>
                <a:cs typeface="Inter"/>
                <a:sym typeface="Inter"/>
              </a:rPr>
              <a:t>. What do we know about this time period and the setting of Lincoln’s address?</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through all three paragraphs of the shortened speech. Note any terms you are unfamiliar with. Look them up using the </a:t>
            </a:r>
            <a:r>
              <a:rPr lang="en" sz="1200" u="sng">
                <a:solidFill>
                  <a:schemeClr val="hlink"/>
                </a:solidFill>
                <a:latin typeface="Inter"/>
                <a:ea typeface="Inter"/>
                <a:cs typeface="Inter"/>
                <a:sym typeface="Inter"/>
                <a:hlinkClick r:id="rId6"/>
              </a:rPr>
              <a:t>Ford’s Theatre </a:t>
            </a:r>
            <a:r>
              <a:rPr lang="en" sz="1200" u="sng">
                <a:solidFill>
                  <a:schemeClr val="hlink"/>
                </a:solidFill>
                <a:latin typeface="Inter"/>
                <a:ea typeface="Inter"/>
                <a:cs typeface="Inter"/>
                <a:sym typeface="Inter"/>
                <a:hlinkClick r:id="rId7"/>
              </a:rPr>
              <a:t>Museum</a:t>
            </a:r>
            <a:r>
              <a:rPr lang="en" sz="1200" u="sng">
                <a:solidFill>
                  <a:schemeClr val="hlink"/>
                </a:solidFill>
                <a:latin typeface="Inter"/>
                <a:ea typeface="Inter"/>
                <a:cs typeface="Inter"/>
                <a:sym typeface="Inter"/>
                <a:hlinkClick r:id="rId8"/>
              </a:rPr>
              <a:t> Glossary</a:t>
            </a:r>
            <a:r>
              <a:rPr lang="en" sz="1200">
                <a:latin typeface="Inter"/>
                <a:ea typeface="Inter"/>
                <a:cs typeface="Inter"/>
                <a:sym typeface="Inter"/>
              </a:rPr>
              <a:t> and write down their definitions.</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Using the first paragraph of the speech, how does Lincoln compare the current state of the union to that of when he last gave an inaugural speech?</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Using the second paragraph of the speech, how does Lincoln describe the motives of the Union and Confederacy four years earlier?</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Using the third paragraph of the speech, how does Lincoln justify continued war effort?</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President Lincoln was assassinated just six weeks after his Second Inaugural Address. After analyzing the speech, how do you think Lincoln intended to move forward after the Civil War’s end? Cite a quote from the speech and explain how it supports your claim.</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Lincoln &amp; The 13th Amendment</a:t>
            </a:r>
            <a:endParaRPr sz="2500">
              <a:solidFill>
                <a:schemeClr val="dk1"/>
              </a:solidFill>
              <a:latin typeface="Plus Jakarta Sans"/>
              <a:ea typeface="Plus Jakarta Sans"/>
              <a:cs typeface="Plus Jakarta Sans"/>
              <a:sym typeface="Plus Jakarta Sans"/>
            </a:endParaRPr>
          </a:p>
        </p:txBody>
      </p:sp>
      <p:sp>
        <p:nvSpPr>
          <p:cNvPr id="139" name="Google Shape;139;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0" name="Google Shape;140;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1" name="Google Shape;14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2" name="Google Shape;142;p27"/>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43" name="Google Shape;143;p27"/>
          <p:cNvGraphicFramePr/>
          <p:nvPr/>
        </p:nvGraphicFramePr>
        <p:xfrm>
          <a:off x="419150" y="1061900"/>
          <a:ext cx="3000000" cy="3000000"/>
        </p:xfrm>
        <a:graphic>
          <a:graphicData uri="http://schemas.openxmlformats.org/drawingml/2006/table">
            <a:tbl>
              <a:tblPr>
                <a:noFill/>
                <a:tableStyleId>{3E934D15-3E14-4E66-B899-10302535902F}</a:tableStyleId>
              </a:tblPr>
              <a:tblGrid>
                <a:gridCol w="3195775"/>
                <a:gridCol w="3738425"/>
              </a:tblGrid>
              <a:tr h="1022100">
                <a:tc gridSpan="2">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The 13th Amendment to the U.S. Constitution, ratified December 6, 1865; William Newman. “Uncle Abe's Valentine Sent by Columbia,” </a:t>
                      </a:r>
                      <a:r>
                        <a:rPr i="1" lang="en" sz="1200">
                          <a:solidFill>
                            <a:schemeClr val="dk1"/>
                          </a:solidFill>
                          <a:latin typeface="Halant"/>
                          <a:ea typeface="Halant"/>
                          <a:cs typeface="Halant"/>
                          <a:sym typeface="Halant"/>
                        </a:rPr>
                        <a:t>Frank Leslie's Illustrated Newspaper, </a:t>
                      </a:r>
                      <a:r>
                        <a:rPr lang="en" sz="1200">
                          <a:solidFill>
                            <a:schemeClr val="dk1"/>
                          </a:solidFill>
                          <a:latin typeface="Halant"/>
                          <a:ea typeface="Halant"/>
                          <a:cs typeface="Halant"/>
                          <a:sym typeface="Halant"/>
                        </a:rPr>
                        <a:t>February 25, 1865</a:t>
                      </a:r>
                      <a:r>
                        <a:rPr i="1" lang="en" sz="1200">
                          <a:solidFill>
                            <a:schemeClr val="dk1"/>
                          </a:solidFill>
                          <a:latin typeface="Halant"/>
                          <a:ea typeface="Halant"/>
                          <a:cs typeface="Halant"/>
                          <a:sym typeface="Halant"/>
                        </a:rPr>
                        <a:t>.</a:t>
                      </a:r>
                      <a:endParaRPr i="1" sz="1200">
                        <a:solidFill>
                          <a:schemeClr val="dk1"/>
                        </a:solidFill>
                        <a:latin typeface="Halant"/>
                        <a:ea typeface="Halant"/>
                        <a:cs typeface="Halant"/>
                        <a:sym typeface="Halant"/>
                      </a:endParaRPr>
                    </a:p>
                    <a:p>
                      <a:pPr indent="0" lvl="0" marL="0" rtl="0" algn="l">
                        <a:spcBef>
                          <a:spcPts val="0"/>
                        </a:spcBef>
                        <a:spcAft>
                          <a:spcPts val="0"/>
                        </a:spcAft>
                        <a:buNone/>
                      </a:pPr>
                      <a:r>
                        <a:t/>
                      </a:r>
                      <a:endParaRPr i="1" sz="1200">
                        <a:solidFill>
                          <a:schemeClr val="dk1"/>
                        </a:solidFill>
                        <a:latin typeface="Work Sans"/>
                        <a:ea typeface="Work Sans"/>
                        <a:cs typeface="Work Sans"/>
                        <a:sym typeface="Work Sans"/>
                      </a:endParaRPr>
                    </a:p>
                    <a:p>
                      <a:pPr indent="0" lvl="0" marL="0" rtl="0" algn="l">
                        <a:spcBef>
                          <a:spcPts val="0"/>
                        </a:spcBef>
                        <a:spcAft>
                          <a:spcPts val="0"/>
                        </a:spcAft>
                        <a:buNone/>
                      </a:pPr>
                      <a:r>
                        <a:rPr lang="en" sz="1000">
                          <a:solidFill>
                            <a:schemeClr val="dk1"/>
                          </a:solidFill>
                          <a:latin typeface="Inter"/>
                          <a:ea typeface="Inter"/>
                          <a:cs typeface="Inter"/>
                          <a:sym typeface="Inter"/>
                        </a:rPr>
                        <a:t>Note: The 13th Amendment, which abolished slavery, was signed into law on January 31, 1865. This cartoon depicts Abraham Lincoln receiving a letter from Columbia, the personification of the U.S., after it passed.</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0175">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Neither slavery nor involuntary servitude, except as a punishment for crime whereof the party shall have been duly convicted, shall exist within the United States, or any place subject to their jurisdiction.</a:t>
                      </a:r>
                      <a:endParaRPr sz="12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85025">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50" marB="91450" marR="91450" marL="91450">
                    <a:lnL cap="flat" cmpd="sng" w="19050">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i="1" lang="en" sz="1200">
                          <a:solidFill>
                            <a:schemeClr val="dk1"/>
                          </a:solidFill>
                          <a:latin typeface="Inter"/>
                          <a:ea typeface="Inter"/>
                          <a:cs typeface="Inter"/>
                          <a:sym typeface="Inter"/>
                        </a:rPr>
                        <a:t>Text From Cartoon</a:t>
                      </a:r>
                      <a:endParaRPr b="1"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IS LIKE A DREAM I ONCE HAD IN ILLINOIS</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[BANNER]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CONSTITUTIONAL AMENDMENT</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JAN.    31    1865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UNCLE ABE’S VALENTINE SENT BY COLUMBIA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 ENVELOPE FULL OF BROKEN CHAINS</a:t>
                      </a:r>
                      <a:endParaRPr sz="10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44" name="Google Shape;144;p27"/>
          <p:cNvPicPr preferRelativeResize="0"/>
          <p:nvPr/>
        </p:nvPicPr>
        <p:blipFill>
          <a:blip r:embed="rId5">
            <a:alphaModFix/>
          </a:blip>
          <a:stretch>
            <a:fillRect/>
          </a:stretch>
        </p:blipFill>
        <p:spPr>
          <a:xfrm>
            <a:off x="612925" y="2972275"/>
            <a:ext cx="2835770" cy="2904200"/>
          </a:xfrm>
          <a:prstGeom prst="rect">
            <a:avLst/>
          </a:prstGeom>
          <a:noFill/>
          <a:ln>
            <a:noFill/>
          </a:ln>
        </p:spPr>
      </p:pic>
      <p:sp>
        <p:nvSpPr>
          <p:cNvPr id="145" name="Google Shape;145;p27"/>
          <p:cNvSpPr txBox="1"/>
          <p:nvPr/>
        </p:nvSpPr>
        <p:spPr>
          <a:xfrm>
            <a:off x="441450" y="6088575"/>
            <a:ext cx="6934200" cy="31794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Find the most prominent element in the image. Describe your observation, then connect with your prior knowledge, and finally infer what the artist is hoping to convey.</a:t>
            </a:r>
            <a:endParaRPr b="1" sz="1100">
              <a:solidFill>
                <a:srgbClr val="000000"/>
              </a:solidFill>
              <a:latin typeface="Inter"/>
              <a:ea typeface="Inter"/>
              <a:cs typeface="Inter"/>
              <a:sym typeface="Inter"/>
            </a:endParaRPr>
          </a:p>
        </p:txBody>
      </p:sp>
      <p:graphicFrame>
        <p:nvGraphicFramePr>
          <p:cNvPr id="146" name="Google Shape;146;p27"/>
          <p:cNvGraphicFramePr/>
          <p:nvPr/>
        </p:nvGraphicFramePr>
        <p:xfrm>
          <a:off x="419171" y="6632864"/>
          <a:ext cx="3000000" cy="3000000"/>
        </p:xfrm>
        <a:graphic>
          <a:graphicData uri="http://schemas.openxmlformats.org/drawingml/2006/table">
            <a:tbl>
              <a:tblPr>
                <a:noFill/>
                <a:tableStyleId>{1C17AC37-EFAE-4CE5-98B5-4A1CFA7F03D1}</a:tableStyleId>
              </a:tblPr>
              <a:tblGrid>
                <a:gridCol w="2311400"/>
                <a:gridCol w="2311400"/>
                <a:gridCol w="2311400"/>
              </a:tblGrid>
              <a:tr h="399475">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b="1" lang="en" sz="1100">
                          <a:latin typeface="Inter"/>
                          <a:ea typeface="Inter"/>
                          <a:cs typeface="Inter"/>
                          <a:sym typeface="Inter"/>
                        </a:rPr>
                        <a:t>Connect</a:t>
                      </a:r>
                      <a:endParaRPr b="1"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b="1" lang="en" sz="1100">
                          <a:latin typeface="Inter"/>
                          <a:ea typeface="Inter"/>
                          <a:cs typeface="Inter"/>
                          <a:sym typeface="Inter"/>
                        </a:rPr>
                        <a:t>Infer</a:t>
                      </a:r>
                      <a:endParaRPr b="1" sz="1100">
                        <a:latin typeface="Inter"/>
                        <a:ea typeface="Inter"/>
                        <a:cs typeface="Inter"/>
                        <a:sym typeface="Inter"/>
                      </a:endParaRPr>
                    </a:p>
                  </a:txBody>
                  <a:tcPr marT="87275" marB="87275" marR="86050" marL="86050"/>
                </a:tc>
              </a:tr>
              <a:tr h="1852925">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0" name="Shape 150"/>
        <p:cNvGrpSpPr/>
        <p:nvPr/>
      </p:nvGrpSpPr>
      <p:grpSpPr>
        <a:xfrm>
          <a:off x="0" y="0"/>
          <a:ext cx="0" cy="0"/>
          <a:chOff x="0" y="0"/>
          <a:chExt cx="0" cy="0"/>
        </a:xfrm>
      </p:grpSpPr>
      <p:sp>
        <p:nvSpPr>
          <p:cNvPr id="151" name="Google Shape;151;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Change and Continuity Over Time: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Lincoln (Exemplar)</a:t>
            </a:r>
            <a:endParaRPr sz="2500">
              <a:solidFill>
                <a:schemeClr val="dk1"/>
              </a:solidFill>
              <a:latin typeface="Plus Jakarta Sans"/>
              <a:ea typeface="Plus Jakarta Sans"/>
              <a:cs typeface="Plus Jakarta Sans"/>
              <a:sym typeface="Plus Jakarta Sans"/>
            </a:endParaRPr>
          </a:p>
        </p:txBody>
      </p:sp>
      <p:sp>
        <p:nvSpPr>
          <p:cNvPr id="152" name="Google Shape;15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3" name="Google Shape;15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5" name="Google Shape;155;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6" name="Google Shape;156;p28"/>
          <p:cNvSpPr txBox="1"/>
          <p:nvPr/>
        </p:nvSpPr>
        <p:spPr>
          <a:xfrm>
            <a:off x="4340553" y="1517764"/>
            <a:ext cx="29628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a:t>
            </a:r>
            <a:r>
              <a:rPr lang="en" sz="1300">
                <a:latin typeface="Inter"/>
                <a:ea typeface="Inter"/>
                <a:cs typeface="Inter"/>
                <a:sym typeface="Inter"/>
              </a:rPr>
              <a:t> Event/Topic/Idea:</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Lincoln’s Stance on Slavery</a:t>
            </a:r>
            <a:endParaRPr sz="1300">
              <a:latin typeface="Inter"/>
              <a:ea typeface="Inter"/>
              <a:cs typeface="Inter"/>
              <a:sym typeface="Inter"/>
            </a:endParaRPr>
          </a:p>
        </p:txBody>
      </p:sp>
      <p:sp>
        <p:nvSpPr>
          <p:cNvPr id="157" name="Google Shape;157;p28"/>
          <p:cNvSpPr txBox="1"/>
          <p:nvPr/>
        </p:nvSpPr>
        <p:spPr>
          <a:xfrm>
            <a:off x="1172225" y="1484550"/>
            <a:ext cx="2858100" cy="9909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i="1" lang="en" sz="1200">
                <a:solidFill>
                  <a:schemeClr val="dk1"/>
                </a:solidFill>
                <a:latin typeface="Plus Jakarta Sans"/>
                <a:ea typeface="Plus Jakarta Sans"/>
                <a:cs typeface="Plus Jakarta Sans"/>
                <a:sym typeface="Plus Jakarta Sans"/>
              </a:rPr>
              <a:t>Directions</a:t>
            </a:r>
            <a:r>
              <a:rPr b="1" lang="en" sz="1200">
                <a:solidFill>
                  <a:schemeClr val="dk1"/>
                </a:solidFill>
                <a:latin typeface="Plus Jakarta Sans"/>
                <a:ea typeface="Plus Jakarta Sans"/>
                <a:cs typeface="Plus Jakarta Sans"/>
                <a:sym typeface="Plus Jakarta Sans"/>
              </a:rPr>
              <a:t>:</a:t>
            </a:r>
            <a:r>
              <a:rPr i="1" lang="en" sz="1200">
                <a:solidFill>
                  <a:schemeClr val="dk1"/>
                </a:solidFill>
                <a:latin typeface="Plus Jakarta Sans"/>
                <a:ea typeface="Plus Jakarta Sans"/>
                <a:cs typeface="Plus Jakarta Sans"/>
                <a:sym typeface="Plus Jakarta Sans"/>
              </a:rPr>
              <a:t> Write a one sentence description for each one summarizing Lincoln’s stance on slavery.</a:t>
            </a:r>
            <a:endParaRPr i="1" sz="1200">
              <a:latin typeface="Plus Jakarta Sans"/>
              <a:ea typeface="Plus Jakarta Sans"/>
              <a:cs typeface="Plus Jakarta Sans"/>
              <a:sym typeface="Plus Jakarta Sans"/>
            </a:endParaRPr>
          </a:p>
        </p:txBody>
      </p:sp>
      <p:sp>
        <p:nvSpPr>
          <p:cNvPr id="158" name="Google Shape;158;p28"/>
          <p:cNvSpPr/>
          <p:nvPr/>
        </p:nvSpPr>
        <p:spPr>
          <a:xfrm>
            <a:off x="495494" y="496742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59" name="Google Shape;159;p28"/>
          <p:cNvCxnSpPr/>
          <p:nvPr/>
        </p:nvCxnSpPr>
        <p:spPr>
          <a:xfrm rot="10800000">
            <a:off x="927647" y="485190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60" name="Google Shape;160;p28"/>
          <p:cNvCxnSpPr/>
          <p:nvPr/>
        </p:nvCxnSpPr>
        <p:spPr>
          <a:xfrm rot="10800000">
            <a:off x="1828792" y="485189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61" name="Google Shape;161;p28"/>
          <p:cNvCxnSpPr/>
          <p:nvPr/>
        </p:nvCxnSpPr>
        <p:spPr>
          <a:xfrm rot="10800000">
            <a:off x="27431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62" name="Google Shape;162;p28"/>
          <p:cNvCxnSpPr/>
          <p:nvPr/>
        </p:nvCxnSpPr>
        <p:spPr>
          <a:xfrm rot="10800000">
            <a:off x="3657605"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63" name="Google Shape;163;p28"/>
          <p:cNvCxnSpPr/>
          <p:nvPr/>
        </p:nvCxnSpPr>
        <p:spPr>
          <a:xfrm rot="10800000">
            <a:off x="4571996"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64" name="Google Shape;164;p28"/>
          <p:cNvCxnSpPr/>
          <p:nvPr/>
        </p:nvCxnSpPr>
        <p:spPr>
          <a:xfrm rot="10800000">
            <a:off x="5486398" y="485190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65" name="Google Shape;165;p28"/>
          <p:cNvCxnSpPr/>
          <p:nvPr/>
        </p:nvCxnSpPr>
        <p:spPr>
          <a:xfrm rot="10800000">
            <a:off x="6381748" y="4851895"/>
            <a:ext cx="0" cy="659400"/>
          </a:xfrm>
          <a:prstGeom prst="straightConnector1">
            <a:avLst/>
          </a:prstGeom>
          <a:noFill/>
          <a:ln cap="flat" cmpd="sng" w="9525">
            <a:solidFill>
              <a:srgbClr val="595959"/>
            </a:solidFill>
            <a:prstDash val="solid"/>
            <a:round/>
            <a:headEnd len="med" w="med" type="none"/>
            <a:tailEnd len="med" w="med" type="none"/>
          </a:ln>
        </p:spPr>
      </p:cxnSp>
      <p:sp>
        <p:nvSpPr>
          <p:cNvPr id="166" name="Google Shape;166;p28"/>
          <p:cNvSpPr txBox="1"/>
          <p:nvPr/>
        </p:nvSpPr>
        <p:spPr>
          <a:xfrm>
            <a:off x="5709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1:</a:t>
            </a:r>
            <a:endParaRPr sz="12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Lincoln witnesses the horrors of slavery in New Orleans and expresses moral outrage, planting early anti-slavery beliefs.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167" name="Google Shape;167;p28"/>
          <p:cNvSpPr txBox="1"/>
          <p:nvPr/>
        </p:nvSpPr>
        <p:spPr>
          <a:xfrm>
            <a:off x="23666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3:</a:t>
            </a:r>
            <a:endParaRPr sz="12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Early in the Civil War, Lincoln avoids taking direct action against slavery to keep border states loyal.</a:t>
            </a:r>
            <a:endParaRPr b="1" sz="1000">
              <a:solidFill>
                <a:srgbClr val="E95C3D"/>
              </a:solidFill>
              <a:latin typeface="Inter"/>
              <a:ea typeface="Inter"/>
              <a:cs typeface="Inter"/>
              <a:sym typeface="Inter"/>
            </a:endParaRPr>
          </a:p>
        </p:txBody>
      </p:sp>
      <p:sp>
        <p:nvSpPr>
          <p:cNvPr id="168" name="Google Shape;168;p28"/>
          <p:cNvSpPr txBox="1"/>
          <p:nvPr/>
        </p:nvSpPr>
        <p:spPr>
          <a:xfrm>
            <a:off x="416227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5:</a:t>
            </a:r>
            <a:endParaRPr sz="12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Lincoln declares enslaved people in Confederate states free as a military necessity and moral act.</a:t>
            </a:r>
            <a:endParaRPr b="1" sz="1000">
              <a:solidFill>
                <a:srgbClr val="E95C3D"/>
              </a:solidFill>
              <a:latin typeface="Inter"/>
              <a:ea typeface="Inter"/>
              <a:cs typeface="Inter"/>
              <a:sym typeface="Inter"/>
            </a:endParaRPr>
          </a:p>
        </p:txBody>
      </p:sp>
      <p:sp>
        <p:nvSpPr>
          <p:cNvPr id="169" name="Google Shape;169;p28"/>
          <p:cNvSpPr txBox="1"/>
          <p:nvPr/>
        </p:nvSpPr>
        <p:spPr>
          <a:xfrm>
            <a:off x="5957925" y="283368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7:</a:t>
            </a:r>
            <a:endParaRPr sz="12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Lincoln fully supports the permanent abolition of slavery, calling it a “great moral victory.”</a:t>
            </a:r>
            <a:endParaRPr b="1" sz="1000">
              <a:solidFill>
                <a:srgbClr val="E95C3D"/>
              </a:solidFill>
              <a:latin typeface="Inter"/>
              <a:ea typeface="Inter"/>
              <a:cs typeface="Inter"/>
              <a:sym typeface="Inter"/>
            </a:endParaRPr>
          </a:p>
        </p:txBody>
      </p:sp>
      <p:sp>
        <p:nvSpPr>
          <p:cNvPr id="170" name="Google Shape;170;p28"/>
          <p:cNvSpPr txBox="1"/>
          <p:nvPr/>
        </p:nvSpPr>
        <p:spPr>
          <a:xfrm>
            <a:off x="610650" y="572234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2: </a:t>
            </a:r>
            <a:endParaRPr sz="12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Lincoln opposes the expansion of slavery and calls for its restriction, though not full abolition.</a:t>
            </a:r>
            <a:endParaRPr b="1" sz="1000">
              <a:solidFill>
                <a:srgbClr val="E95C3D"/>
              </a:solidFill>
              <a:latin typeface="Inter"/>
              <a:ea typeface="Inter"/>
              <a:cs typeface="Inter"/>
              <a:sym typeface="Inter"/>
            </a:endParaRPr>
          </a:p>
        </p:txBody>
      </p:sp>
      <p:sp>
        <p:nvSpPr>
          <p:cNvPr id="171" name="Google Shape;171;p28"/>
          <p:cNvSpPr txBox="1"/>
          <p:nvPr/>
        </p:nvSpPr>
        <p:spPr>
          <a:xfrm>
            <a:off x="2986088" y="572235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4:</a:t>
            </a:r>
            <a:endParaRPr sz="12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Lincoln’s  main goal is to save the Union, but he is open to emancipation if it helps the war effort.</a:t>
            </a:r>
            <a:endParaRPr b="1" sz="1000">
              <a:solidFill>
                <a:srgbClr val="E95C3D"/>
              </a:solidFill>
              <a:latin typeface="Inter"/>
              <a:ea typeface="Inter"/>
              <a:cs typeface="Inter"/>
              <a:sym typeface="Inter"/>
            </a:endParaRPr>
          </a:p>
        </p:txBody>
      </p:sp>
      <p:sp>
        <p:nvSpPr>
          <p:cNvPr id="172" name="Google Shape;172;p28"/>
          <p:cNvSpPr txBox="1"/>
          <p:nvPr/>
        </p:nvSpPr>
        <p:spPr>
          <a:xfrm>
            <a:off x="5361525" y="572234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Source 6:</a:t>
            </a:r>
            <a:endParaRPr sz="12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Lincoln frames the fight for equality and freedom, connecting to American founding ideals.</a:t>
            </a:r>
            <a:endParaRPr b="1" sz="1000">
              <a:solidFill>
                <a:srgbClr val="E95C3D"/>
              </a:solidFill>
              <a:latin typeface="Inter"/>
              <a:ea typeface="Inter"/>
              <a:cs typeface="Inter"/>
              <a:sym typeface="Inter"/>
            </a:endParaRPr>
          </a:p>
        </p:txBody>
      </p:sp>
      <p:graphicFrame>
        <p:nvGraphicFramePr>
          <p:cNvPr id="173" name="Google Shape;173;p28"/>
          <p:cNvGraphicFramePr/>
          <p:nvPr/>
        </p:nvGraphicFramePr>
        <p:xfrm>
          <a:off x="469057" y="6977149"/>
          <a:ext cx="3000000" cy="3000000"/>
        </p:xfrm>
        <a:graphic>
          <a:graphicData uri="http://schemas.openxmlformats.org/drawingml/2006/table">
            <a:tbl>
              <a:tblPr>
                <a:noFill/>
                <a:tableStyleId>{1C17AC37-EFAE-4CE5-98B5-4A1CFA7F03D1}</a:tableStyleId>
              </a:tblPr>
              <a:tblGrid>
                <a:gridCol w="3417150"/>
                <a:gridCol w="3417150"/>
              </a:tblGrid>
              <a:tr h="312875">
                <a:tc gridSpan="2">
                  <a:txBody>
                    <a:bodyPr/>
                    <a:lstStyle/>
                    <a:p>
                      <a:pPr indent="0" lvl="0" marL="0" rtl="0" algn="ctr">
                        <a:spcBef>
                          <a:spcPts val="0"/>
                        </a:spcBef>
                        <a:spcAft>
                          <a:spcPts val="0"/>
                        </a:spcAft>
                        <a:buNone/>
                      </a:pPr>
                      <a:r>
                        <a:rPr lang="en" sz="1300">
                          <a:latin typeface="Inter"/>
                          <a:ea typeface="Inter"/>
                          <a:cs typeface="Inter"/>
                          <a:sym typeface="Inter"/>
                        </a:rPr>
                        <a:t>Summarize: List any major changes or continuities that you identify</a:t>
                      </a:r>
                      <a:endParaRPr sz="13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hMerge="1"/>
              </a:tr>
              <a:tr h="1803050">
                <a:tc>
                  <a:txBody>
                    <a:bodyPr/>
                    <a:lstStyle/>
                    <a:p>
                      <a:pPr indent="0" lvl="0" marL="0" rtl="0" algn="ctr">
                        <a:spcBef>
                          <a:spcPts val="0"/>
                        </a:spcBef>
                        <a:spcAft>
                          <a:spcPts val="0"/>
                        </a:spcAft>
                        <a:buNone/>
                      </a:pPr>
                      <a:r>
                        <a:rPr b="1" lang="en" sz="1500">
                          <a:latin typeface="Inter"/>
                          <a:ea typeface="Inter"/>
                          <a:cs typeface="Inter"/>
                          <a:sym typeface="Inter"/>
                        </a:rPr>
                        <a:t>Major Changes</a:t>
                      </a:r>
                      <a:endParaRPr b="1" sz="1500">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Lincoln moves from prioritizing Union preservation to publicly and legally supporting abolition.</a:t>
                      </a:r>
                      <a:br>
                        <a:rPr b="1" lang="en" sz="1000">
                          <a:solidFill>
                            <a:srgbClr val="E95C3D"/>
                          </a:solidFill>
                          <a:latin typeface="Inter"/>
                          <a:ea typeface="Inter"/>
                          <a:cs typeface="Inter"/>
                          <a:sym typeface="Inter"/>
                        </a:rPr>
                      </a:b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His policies shift from cautious moderation to bold federal action, including emancipation and the Thirteenth Amendment.</a:t>
                      </a:r>
                      <a:endParaRPr b="1" sz="1000">
                        <a:solidFill>
                          <a:srgbClr val="E95C3D"/>
                        </a:solidFill>
                        <a:latin typeface="Inter"/>
                        <a:ea typeface="Inter"/>
                        <a:cs typeface="Inter"/>
                        <a:sym typeface="Inter"/>
                      </a:endParaRPr>
                    </a:p>
                    <a:p>
                      <a:pPr indent="0" lvl="0" marL="0" rtl="0" algn="ctr">
                        <a:spcBef>
                          <a:spcPts val="0"/>
                        </a:spcBef>
                        <a:spcAft>
                          <a:spcPts val="0"/>
                        </a:spcAft>
                        <a:buNone/>
                      </a:pPr>
                      <a:r>
                        <a:t/>
                      </a:r>
                      <a:endParaRPr b="1" sz="10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500">
                          <a:latin typeface="Inter"/>
                          <a:ea typeface="Inter"/>
                          <a:cs typeface="Inter"/>
                          <a:sym typeface="Inter"/>
                        </a:rPr>
                        <a:t>Major Continuities</a:t>
                      </a:r>
                      <a:endParaRPr b="1" sz="1500">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Lincoln consistently viewed slavery as wrong from early in life.</a:t>
                      </a:r>
                      <a:br>
                        <a:rPr b="1" lang="en" sz="1000">
                          <a:solidFill>
                            <a:srgbClr val="E95C3D"/>
                          </a:solidFill>
                          <a:latin typeface="Inter"/>
                          <a:ea typeface="Inter"/>
                          <a:cs typeface="Inter"/>
                          <a:sym typeface="Inter"/>
                        </a:rPr>
                      </a:b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Even when acting strategically, he remained committed to principles of justice and equality.</a:t>
                      </a:r>
                      <a:endParaRPr b="1" sz="10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pic>
        <p:nvPicPr>
          <p:cNvPr id="174" name="Google Shape;174;p28"/>
          <p:cNvPicPr preferRelativeResize="0"/>
          <p:nvPr/>
        </p:nvPicPr>
        <p:blipFill>
          <a:blip r:embed="rId5">
            <a:alphaModFix/>
          </a:blip>
          <a:stretch>
            <a:fillRect/>
          </a:stretch>
        </p:blipFill>
        <p:spPr>
          <a:xfrm>
            <a:off x="381550" y="1568550"/>
            <a:ext cx="822875" cy="822875"/>
          </a:xfrm>
          <a:prstGeom prst="rect">
            <a:avLst/>
          </a:prstGeom>
          <a:noFill/>
          <a:ln>
            <a:noFill/>
          </a:ln>
        </p:spPr>
      </p:pic>
      <p:sp>
        <p:nvSpPr>
          <p:cNvPr id="175" name="Google Shape;175;p28"/>
          <p:cNvSpPr txBox="1"/>
          <p:nvPr/>
        </p:nvSpPr>
        <p:spPr>
          <a:xfrm>
            <a:off x="369049" y="919800"/>
            <a:ext cx="7074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29"/>
          <p:cNvSpPr txBox="1"/>
          <p:nvPr/>
        </p:nvSpPr>
        <p:spPr>
          <a:xfrm>
            <a:off x="0" y="0"/>
            <a:ext cx="7772400" cy="1173300"/>
          </a:xfrm>
          <a:prstGeom prst="rect">
            <a:avLst/>
          </a:prstGeom>
          <a:solidFill>
            <a:srgbClr val="38E0A4"/>
          </a:solidFill>
          <a:ln>
            <a:noFill/>
          </a:ln>
        </p:spPr>
        <p:txBody>
          <a:bodyPr anchorCtr="0" anchor="b"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Ford’s Theatre Museum: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Analyzing Lincoln’s Second Inaugural Address (Exemplar)</a:t>
            </a:r>
            <a:endParaRPr sz="2200">
              <a:solidFill>
                <a:schemeClr val="dk1"/>
              </a:solidFill>
              <a:latin typeface="Plus Jakarta Sans"/>
              <a:ea typeface="Plus Jakarta Sans"/>
              <a:cs typeface="Plus Jakarta Sans"/>
              <a:sym typeface="Plus Jakarta Sans"/>
            </a:endParaRPr>
          </a:p>
        </p:txBody>
      </p:sp>
      <p:sp>
        <p:nvSpPr>
          <p:cNvPr id="181" name="Google Shape;181;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2" name="Google Shape;182;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3" name="Google Shape;183;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4" name="Google Shape;184;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5" name="Google Shape;185;p29"/>
          <p:cNvSpPr txBox="1"/>
          <p:nvPr/>
        </p:nvSpPr>
        <p:spPr>
          <a:xfrm>
            <a:off x="562150" y="1290625"/>
            <a:ext cx="6811500" cy="7908300"/>
          </a:xfrm>
          <a:prstGeom prst="rect">
            <a:avLst/>
          </a:prstGeom>
          <a:noFill/>
          <a:ln>
            <a:noFill/>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Open the shortened version of Lincoln’s </a:t>
            </a:r>
            <a:r>
              <a:rPr lang="en" sz="1200" u="sng">
                <a:solidFill>
                  <a:schemeClr val="hlink"/>
                </a:solidFill>
                <a:latin typeface="Halant"/>
                <a:ea typeface="Halant"/>
                <a:cs typeface="Halant"/>
                <a:sym typeface="Halant"/>
                <a:hlinkClick r:id="rId5"/>
              </a:rPr>
              <a:t>speech</a:t>
            </a:r>
            <a:r>
              <a:rPr lang="en" sz="1200">
                <a:latin typeface="Halant"/>
                <a:ea typeface="Halant"/>
                <a:cs typeface="Halant"/>
                <a:sym typeface="Halant"/>
              </a:rPr>
              <a:t> provided by Ford’s Theatre Museum, analyze the speech by completing the guided questions below.</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Use the heading and date of the speech to provide contextualization. What do we know about this time period and the setting of Lincoln’s address?</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Lincoln has just been re elected and the end of the Civil War is quickly approaching after four years of internal fighting.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through all three paragraphs of the shortened speech. Note any terms you are unfamiliar with. Look them up using the </a:t>
            </a:r>
            <a:r>
              <a:rPr lang="en" sz="1200" u="sng">
                <a:solidFill>
                  <a:schemeClr val="hlink"/>
                </a:solidFill>
                <a:latin typeface="Inter"/>
                <a:ea typeface="Inter"/>
                <a:cs typeface="Inter"/>
                <a:sym typeface="Inter"/>
                <a:hlinkClick r:id="rId6"/>
              </a:rPr>
              <a:t>Ford’s Theatre Museum Glossary</a:t>
            </a:r>
            <a:r>
              <a:rPr lang="en" sz="1200">
                <a:latin typeface="Inter"/>
                <a:ea typeface="Inter"/>
                <a:cs typeface="Inter"/>
                <a:sym typeface="Inter"/>
              </a:rPr>
              <a:t> and write down their definitions.</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Scourge - evil thing, hardship</a:t>
            </a:r>
            <a:endParaRPr b="1" sz="1200">
              <a:solidFill>
                <a:srgbClr val="E95C3D"/>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Borne - to put up with, endure</a:t>
            </a:r>
            <a:endParaRPr b="1" sz="1200">
              <a:solidFill>
                <a:srgbClr val="E95C3D"/>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Deprecated - to disapprove of, want to avoid</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Using the first paragraph of the speech, how does Lincoln compare the current state of the union to that of when he last gave an inaugural speech?</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Lincoln explains that four years ago the American people needed to hear his plans for course of action in an impending war whereas during his second inaugural address, the nation is already fully informed on all war-related activity and in a more optimistic outlook on its ending.</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Using the second paragraph of the speech, how does Lincoln describe the motives of the Union and Confederacy four years earlier?</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Lincoln implies the Confederacy was willing to go to war rather than allowing the nation to survive while the Union was willing to go to war in order to ensure its survival.</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Using the third paragraph of the speech, how does Lincoln justify continued war effort?</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Lincoln acknowledges the unfortunate circumstances of war while also justifying the need for war due to the even worse circumstances of slavery plaguing the country since its founding.</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President Lincoln was assassinated just six weeks after his Second Inaugural Address. After analyzing the speech, how do you think Lincoln intended to move forward after the Civil War’s end? Cite a quote from the speech and explain how it supports your claim.</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Lincoln intended to encourage the Union to move on after the war’s conclusion and reunite the nation. The lines “with malice toward none . . . . to bind up the nation’s wounds” shows Lincoln wanted to reunify as a nation rather than holding contempt against those in the Confederacy. Even though the war was still going, he knew it would likely end soon and wanted to prepare the Union on how to move forward from such a violent and divided period of time.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t/>
            </a:r>
            <a:endParaRPr sz="1200">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sp>
        <p:nvSpPr>
          <p:cNvPr id="190" name="Google Shape;190;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Evaluating Evidence: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Lincoln &amp; The 13th Amendment (Exemplar)</a:t>
            </a:r>
            <a:endParaRPr sz="2100">
              <a:solidFill>
                <a:schemeClr val="dk1"/>
              </a:solidFill>
              <a:latin typeface="Plus Jakarta Sans"/>
              <a:ea typeface="Plus Jakarta Sans"/>
              <a:cs typeface="Plus Jakarta Sans"/>
              <a:sym typeface="Plus Jakarta Sans"/>
            </a:endParaRPr>
          </a:p>
        </p:txBody>
      </p:sp>
      <p:sp>
        <p:nvSpPr>
          <p:cNvPr id="191" name="Google Shape;191;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2" name="Google Shape;192;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3" name="Google Shape;19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4" name="Google Shape;194;p30"/>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95" name="Google Shape;195;p30"/>
          <p:cNvGraphicFramePr/>
          <p:nvPr/>
        </p:nvGraphicFramePr>
        <p:xfrm>
          <a:off x="419150" y="1061900"/>
          <a:ext cx="3000000" cy="3000000"/>
        </p:xfrm>
        <a:graphic>
          <a:graphicData uri="http://schemas.openxmlformats.org/drawingml/2006/table">
            <a:tbl>
              <a:tblPr>
                <a:noFill/>
                <a:tableStyleId>{3E934D15-3E14-4E66-B899-10302535902F}</a:tableStyleId>
              </a:tblPr>
              <a:tblGrid>
                <a:gridCol w="3195775"/>
                <a:gridCol w="3738425"/>
              </a:tblGrid>
              <a:tr h="1022100">
                <a:tc gridSpan="2">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The 13th Amendment to the U.S. Constitution, ratified December 6, 1865; William Newman. “Uncle Abe's Valentine Sent by Columbia,” </a:t>
                      </a:r>
                      <a:r>
                        <a:rPr i="1" lang="en" sz="1200">
                          <a:solidFill>
                            <a:schemeClr val="dk1"/>
                          </a:solidFill>
                          <a:latin typeface="Halant"/>
                          <a:ea typeface="Halant"/>
                          <a:cs typeface="Halant"/>
                          <a:sym typeface="Halant"/>
                        </a:rPr>
                        <a:t>Frank Leslie's Illustrated Newspaper, </a:t>
                      </a:r>
                      <a:r>
                        <a:rPr lang="en" sz="1200">
                          <a:solidFill>
                            <a:schemeClr val="dk1"/>
                          </a:solidFill>
                          <a:latin typeface="Halant"/>
                          <a:ea typeface="Halant"/>
                          <a:cs typeface="Halant"/>
                          <a:sym typeface="Halant"/>
                        </a:rPr>
                        <a:t>February 25, 1865</a:t>
                      </a:r>
                      <a:r>
                        <a:rPr i="1" lang="en" sz="1200">
                          <a:solidFill>
                            <a:schemeClr val="dk1"/>
                          </a:solidFill>
                          <a:latin typeface="Halant"/>
                          <a:ea typeface="Halant"/>
                          <a:cs typeface="Halant"/>
                          <a:sym typeface="Halant"/>
                        </a:rPr>
                        <a:t>.</a:t>
                      </a:r>
                      <a:endParaRPr i="1" sz="1200">
                        <a:solidFill>
                          <a:schemeClr val="dk1"/>
                        </a:solidFill>
                        <a:latin typeface="Halant"/>
                        <a:ea typeface="Halant"/>
                        <a:cs typeface="Halant"/>
                        <a:sym typeface="Halant"/>
                      </a:endParaRPr>
                    </a:p>
                    <a:p>
                      <a:pPr indent="0" lvl="0" marL="0" rtl="0" algn="l">
                        <a:spcBef>
                          <a:spcPts val="0"/>
                        </a:spcBef>
                        <a:spcAft>
                          <a:spcPts val="0"/>
                        </a:spcAft>
                        <a:buNone/>
                      </a:pPr>
                      <a:r>
                        <a:t/>
                      </a:r>
                      <a:endParaRPr i="1" sz="1200">
                        <a:solidFill>
                          <a:schemeClr val="dk1"/>
                        </a:solidFill>
                        <a:latin typeface="Work Sans"/>
                        <a:ea typeface="Work Sans"/>
                        <a:cs typeface="Work Sans"/>
                        <a:sym typeface="Work Sans"/>
                      </a:endParaRPr>
                    </a:p>
                    <a:p>
                      <a:pPr indent="0" lvl="0" marL="0" rtl="0" algn="l">
                        <a:spcBef>
                          <a:spcPts val="0"/>
                        </a:spcBef>
                        <a:spcAft>
                          <a:spcPts val="0"/>
                        </a:spcAft>
                        <a:buNone/>
                      </a:pPr>
                      <a:r>
                        <a:rPr lang="en" sz="1000">
                          <a:solidFill>
                            <a:schemeClr val="dk1"/>
                          </a:solidFill>
                          <a:latin typeface="Inter"/>
                          <a:ea typeface="Inter"/>
                          <a:cs typeface="Inter"/>
                          <a:sym typeface="Inter"/>
                        </a:rPr>
                        <a:t>Note: The 13th Amendment, which abolished slavery, was signed into law on January 31, 1865. This cartoon depicts Abraham Lincoln receiving a letter from Columbia, the personification of the U.S., after it passed.</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0175">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Neither slavery nor involuntary servitude, except as a punishment for crime whereof the party shall have been duly convicted, shall exist within the United States, or any place subject to their jurisdiction.</a:t>
                      </a:r>
                      <a:endParaRPr sz="12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985025">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50" marB="91450" marR="91450" marL="91450">
                    <a:lnL cap="flat" cmpd="sng" w="19050">
                      <a:solidFill>
                        <a:srgbClr val="9E9E9E">
                          <a:alpha val="0"/>
                        </a:srgbClr>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i="1" lang="en" sz="1200">
                          <a:solidFill>
                            <a:schemeClr val="dk1"/>
                          </a:solidFill>
                          <a:latin typeface="Inter"/>
                          <a:ea typeface="Inter"/>
                          <a:cs typeface="Inter"/>
                          <a:sym typeface="Inter"/>
                        </a:rPr>
                        <a:t>Text From Cartoon</a:t>
                      </a:r>
                      <a:endParaRPr b="1"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IS LIKE A DREAM I ONCE HAD IN ILLINOIS</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[BANNER]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CONSTITUTIONAL AMENDMENT</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JAN.    31    1865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UNCLE ABE’S VALENTINE SENT BY COLUMBIA</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 ENVELOPE FULL OF BROKEN CHAINS</a:t>
                      </a:r>
                      <a:endParaRPr sz="10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196" name="Google Shape;196;p30"/>
          <p:cNvPicPr preferRelativeResize="0"/>
          <p:nvPr/>
        </p:nvPicPr>
        <p:blipFill>
          <a:blip r:embed="rId5">
            <a:alphaModFix/>
          </a:blip>
          <a:stretch>
            <a:fillRect/>
          </a:stretch>
        </p:blipFill>
        <p:spPr>
          <a:xfrm>
            <a:off x="612925" y="2972275"/>
            <a:ext cx="2835770" cy="2904200"/>
          </a:xfrm>
          <a:prstGeom prst="rect">
            <a:avLst/>
          </a:prstGeom>
          <a:noFill/>
          <a:ln>
            <a:noFill/>
          </a:ln>
        </p:spPr>
      </p:pic>
      <p:sp>
        <p:nvSpPr>
          <p:cNvPr id="197" name="Google Shape;197;p30"/>
          <p:cNvSpPr txBox="1"/>
          <p:nvPr/>
        </p:nvSpPr>
        <p:spPr>
          <a:xfrm>
            <a:off x="441450" y="6088575"/>
            <a:ext cx="6934200" cy="31794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Find the most prominent element in the image. Describe your observation, then connect with your prior knowledge, and finally infer what the artist is hoping to convey.</a:t>
            </a:r>
            <a:endParaRPr b="1" sz="1100">
              <a:solidFill>
                <a:srgbClr val="000000"/>
              </a:solidFill>
              <a:latin typeface="Inter"/>
              <a:ea typeface="Inter"/>
              <a:cs typeface="Inter"/>
              <a:sym typeface="Inter"/>
            </a:endParaRPr>
          </a:p>
        </p:txBody>
      </p:sp>
      <p:graphicFrame>
        <p:nvGraphicFramePr>
          <p:cNvPr id="198" name="Google Shape;198;p30"/>
          <p:cNvGraphicFramePr/>
          <p:nvPr/>
        </p:nvGraphicFramePr>
        <p:xfrm>
          <a:off x="419171" y="6632864"/>
          <a:ext cx="3000000" cy="3000000"/>
        </p:xfrm>
        <a:graphic>
          <a:graphicData uri="http://schemas.openxmlformats.org/drawingml/2006/table">
            <a:tbl>
              <a:tblPr>
                <a:noFill/>
                <a:tableStyleId>{1C17AC37-EFAE-4CE5-98B5-4A1CFA7F03D1}</a:tableStyleId>
              </a:tblPr>
              <a:tblGrid>
                <a:gridCol w="2311400"/>
                <a:gridCol w="2311400"/>
                <a:gridCol w="2311400"/>
              </a:tblGrid>
              <a:tr h="399475">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b="1" lang="en" sz="1100">
                          <a:latin typeface="Inter"/>
                          <a:ea typeface="Inter"/>
                          <a:cs typeface="Inter"/>
                          <a:sym typeface="Inter"/>
                        </a:rPr>
                        <a:t>Connect</a:t>
                      </a:r>
                      <a:endParaRPr b="1" sz="11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b="1" lang="en" sz="1100">
                          <a:latin typeface="Inter"/>
                          <a:ea typeface="Inter"/>
                          <a:cs typeface="Inter"/>
                          <a:sym typeface="Inter"/>
                        </a:rPr>
                        <a:t>Infer</a:t>
                      </a:r>
                      <a:endParaRPr b="1" sz="1100">
                        <a:latin typeface="Inter"/>
                        <a:ea typeface="Inter"/>
                        <a:cs typeface="Inter"/>
                        <a:sym typeface="Inter"/>
                      </a:endParaRPr>
                    </a:p>
                  </a:txBody>
                  <a:tcPr marT="87275" marB="87275" marR="86050" marL="86050"/>
                </a:tc>
              </a:tr>
              <a:tr h="1852925">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Abraham Lincoln stands in the middle of the political cartoon holding up an envelope with broken chains crumbling to the ground.</a:t>
                      </a:r>
                      <a:endParaRPr b="1" sz="1200">
                        <a:solidFill>
                          <a:srgbClr val="E95C3D"/>
                        </a:solidFill>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This reminds me of the Emancipation Proclamation and the intentions Lincoln laid out in other instances, such as the Gettysburg Address.</a:t>
                      </a:r>
                      <a:endParaRPr b="1" sz="1200">
                        <a:solidFill>
                          <a:srgbClr val="E95C3D"/>
                        </a:solidFill>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Based on the image, text, and notes, I can infer the “valentine” Lincoln has in his hands is the 13th Amendment which formally abolished slavery in the United States.</a:t>
                      </a:r>
                      <a:endParaRPr b="1" sz="1200">
                        <a:solidFill>
                          <a:srgbClr val="E95C3D"/>
                        </a:solidFill>
                        <a:latin typeface="Inter"/>
                        <a:ea typeface="Inter"/>
                        <a:cs typeface="Inter"/>
                        <a:sym typeface="Inter"/>
                      </a:endParaRPr>
                    </a:p>
                  </a:txBody>
                  <a:tcPr marT="87275" marB="87275" marR="86050" marL="8605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